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51.png" ContentType="image/png"/>
  <Override PartName="/ppt/media/image9.jpeg" ContentType="image/jpeg"/>
  <Override PartName="/ppt/media/image28.png" ContentType="image/png"/>
  <Override PartName="/ppt/media/image1.jpeg" ContentType="image/jpeg"/>
  <Override PartName="/ppt/media/image74.png" ContentType="image/png"/>
  <Override PartName="/ppt/media/image8.png" ContentType="image/png"/>
  <Override PartName="/ppt/media/image38.png" ContentType="image/png"/>
  <Override PartName="/ppt/media/image2.jpeg" ContentType="image/jpeg"/>
  <Override PartName="/ppt/media/image71.png" ContentType="image/png"/>
  <Override PartName="/ppt/media/image5.png" ContentType="image/png"/>
  <Override PartName="/ppt/media/image48.png" ContentType="image/png"/>
  <Override PartName="/ppt/media/image3.jpeg" ContentType="image/jpeg"/>
  <Override PartName="/ppt/media/image70.png" ContentType="image/png"/>
  <Override PartName="/ppt/media/image4.png" ContentType="image/png"/>
  <Override PartName="/ppt/media/image72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9.png" ContentType="image/png"/>
  <Override PartName="/ppt/media/image50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57.png" ContentType="image/png"/>
  <Override PartName="/ppt/media/image58.png" ContentType="image/png"/>
  <Override PartName="/ppt/media/image59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5.png" ContentType="image/png"/>
  <Override PartName="/ppt/media/image76.png" ContentType="image/png"/>
  <Override PartName="/ppt/media/image77.png" ContentType="image/png"/>
  <Override PartName="/ppt/media/image78.png" ContentType="image/png"/>
  <Override PartName="/ppt/media/image79.png" ContentType="image/png"/>
  <Override PartName="/ppt/media/image80.png" ContentType="image/png"/>
  <Override PartName="/ppt/media/image81.png" ContentType="image/png"/>
  <Override PartName="/ppt/media/image82.png" ContentType="image/png"/>
  <Override PartName="/ppt/media/image83.png" ContentType="image/png"/>
  <Override PartName="/ppt/media/image84.png" ContentType="image/png"/>
  <Override PartName="/ppt/comments/comment1.xml" ContentType="application/vnd.openxmlformats-officedocument.presentationml.comments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commentAuthors.xml" ContentType="application/vnd.openxmlformats-officedocument.presentationml.commentAuthor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9144000" cy="6858000"/>
  <p:notesSz cx="7559675" cy="10691812"/>
</p:presentation>
</file>

<file path=ppt/commentAuthors.xml><?xml version="1.0" encoding="utf-8"?>
<p:cmAuthorLst xmlns:p="http://schemas.openxmlformats.org/presentationml/2006/main">
  <p:cmAuthor id="0" name="Директор" initials="Д" lastIdx="1" clrIdx="0"/>
</p:cmAuthorLst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commentAuthors" Target="commentAuthors.xml"/>
</Relationships>
</file>

<file path=ppt/comments/comment1.xml><?xml version="1.0" encoding="utf-8"?>
<p:cmLst xmlns:p="http://schemas.openxmlformats.org/presentationml/2006/main">
  <p:cm authorId="0" dt="2013-02-01T22:07:04.817000000" idx="1">
    <p:pos x="0" y="0"/>
    <p:text/>
  </p:cm>
</p:cmLst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22840"/>
            <a:ext cx="8229240" cy="124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133a"/>
                </a:solidFill>
                <a:latin typeface="Verdana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FB186193-0C0F-4600-B83C-BCBD597E0F88}" type="datetime">
              <a:rPr b="0" lang="ru-RU" sz="1200" spc="-1" strike="noStrike">
                <a:solidFill>
                  <a:srgbClr val="0c3226"/>
                </a:solidFill>
                <a:latin typeface="Arial"/>
              </a:rPr>
              <a:t>28.2.18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05824C0-37EB-4F00-BCF0-6BA37626A5D1}" type="slidenum">
              <a:rPr b="0" lang="ru-RU" sz="1200" spc="-1" strike="noStrike">
                <a:solidFill>
                  <a:srgbClr val="0c3226"/>
                </a:solidFill>
                <a:latin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104031"/>
                </a:solidFill>
                <a:latin typeface="Verdana"/>
              </a:rPr>
              <a:t>Второй уровень структуры</a:t>
            </a:r>
            <a:endParaRPr b="0" lang="ru-RU" sz="2400" spc="-1" strike="noStrike">
              <a:solidFill>
                <a:srgbClr val="104031"/>
              </a:solidFill>
              <a:latin typeface="Verdan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Третий уровень структуры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Четвёртый уровень структуры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Пятый уровень структуры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Шестой уровень структуры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Седьмой уровень структуры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D0228658-3244-46B3-A58A-F0EB4E189872}" type="datetime">
              <a:rPr b="0" lang="ru-RU" sz="1200" spc="-1" strike="noStrike">
                <a:solidFill>
                  <a:srgbClr val="0c3226"/>
                </a:solidFill>
                <a:latin typeface="Arial"/>
              </a:rPr>
              <a:t>28.2.18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505B41BB-3951-45B6-B693-845BFC90D5EA}" type="slidenum">
              <a:rPr b="0" lang="ru-RU" sz="1200" spc="-1" strike="noStrike">
                <a:solidFill>
                  <a:srgbClr val="0c3226"/>
                </a:solidFill>
                <a:latin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заголовка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104031"/>
                </a:solidFill>
                <a:latin typeface="Verdana"/>
              </a:rPr>
              <a:t>Второй уровень структуры</a:t>
            </a:r>
            <a:endParaRPr b="0" lang="ru-RU" sz="2400" spc="-1" strike="noStrike">
              <a:solidFill>
                <a:srgbClr val="104031"/>
              </a:solidFill>
              <a:latin typeface="Verdan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Третий уровень структуры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Четвёртый уровень структуры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Пятый уровень структуры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Шестой уровень структуры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Седьмой уровень структуры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133a"/>
                </a:solidFill>
                <a:latin typeface="Verdana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Образец текста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Blip>
                <a:blip r:embed="rId4"/>
              </a:buBlip>
            </a:pPr>
            <a:r>
              <a:rPr b="0" lang="ru-RU" sz="2800" spc="-1" strike="noStrike">
                <a:solidFill>
                  <a:srgbClr val="104031"/>
                </a:solidFill>
                <a:latin typeface="Verdana"/>
              </a:rPr>
              <a:t>Второй уровень</a:t>
            </a:r>
            <a:endParaRPr b="0" lang="ru-RU" sz="2800" spc="-1" strike="noStrike">
              <a:solidFill>
                <a:srgbClr val="104031"/>
              </a:solidFill>
              <a:latin typeface="Verdana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Blip>
                <a:blip r:embed="rId5"/>
              </a:buBlip>
            </a:pPr>
            <a:r>
              <a:rPr b="0" lang="ru-RU" sz="2400" spc="-1" strike="noStrike">
                <a:solidFill>
                  <a:srgbClr val="104031"/>
                </a:solidFill>
                <a:latin typeface="Verdana"/>
              </a:rPr>
              <a:t>Третий уровень</a:t>
            </a:r>
            <a:endParaRPr b="0" lang="ru-RU" sz="2400" spc="-1" strike="noStrike">
              <a:solidFill>
                <a:srgbClr val="104031"/>
              </a:solidFill>
              <a:latin typeface="Verdana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Blip>
                <a:blip r:embed="rId6"/>
              </a:buBlip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Четвертый уровень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Blip>
                <a:blip r:embed="rId7"/>
              </a:buBlip>
            </a:pPr>
            <a:r>
              <a:rPr b="0" lang="ru-RU" sz="2000" spc="-1" strike="noStrike">
                <a:solidFill>
                  <a:srgbClr val="104031"/>
                </a:solidFill>
                <a:latin typeface="Verdana"/>
              </a:rPr>
              <a:t>Пятый уровень</a:t>
            </a:r>
            <a:endParaRPr b="0" lang="ru-RU" sz="2000" spc="-1" strike="noStrike">
              <a:solidFill>
                <a:srgbClr val="104031"/>
              </a:solidFill>
              <a:latin typeface="Verdana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CCF2872D-E9C7-40C2-9AD3-DC88F87302DD}" type="datetime">
              <a:rPr b="0" lang="ru-RU" sz="1200" spc="-1" strike="noStrike">
                <a:solidFill>
                  <a:srgbClr val="0c3226"/>
                </a:solidFill>
                <a:latin typeface="Arial"/>
              </a:rPr>
              <a:t>28.2.18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E71F6E65-11E6-4537-8D22-17E01705B307}" type="slidenum">
              <a:rPr b="0" lang="ru-RU" sz="1200" spc="-1" strike="noStrike">
                <a:solidFill>
                  <a:srgbClr val="0c3226"/>
                </a:solidFill>
                <a:latin typeface="Arial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5.xml"/><Relationship Id="rId4" Type="http://schemas.openxmlformats.org/officeDocument/2006/relationships/comments" Target="../comments/commen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png"/><Relationship Id="rId3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Relationship Id="rId13" Type="http://schemas.openxmlformats.org/officeDocument/2006/relationships/image" Target="../media/image52.png"/><Relationship Id="rId14" Type="http://schemas.openxmlformats.org/officeDocument/2006/relationships/image" Target="../media/image53.png"/><Relationship Id="rId15" Type="http://schemas.openxmlformats.org/officeDocument/2006/relationships/image" Target="../media/image54.png"/><Relationship Id="rId16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78.png"/><Relationship Id="rId10" Type="http://schemas.openxmlformats.org/officeDocument/2006/relationships/image" Target="../media/image79.png"/><Relationship Id="rId11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80.png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24" name="TextShape 1"/>
          <p:cNvSpPr txBox="1"/>
          <p:nvPr/>
        </p:nvSpPr>
        <p:spPr>
          <a:xfrm>
            <a:off x="0" y="188640"/>
            <a:ext cx="9143640" cy="56163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0000"/>
                </a:solidFill>
                <a:latin typeface="Verdana"/>
              </a:rPr>
              <a:t>Муниципальное общеобразовательное учреждение «Неклюдовская средняя общеобразовательная школа </a:t>
            </a:r>
            <a:br/>
            <a:r>
              <a:rPr b="1" lang="ru-RU" sz="2700" spc="-1" strike="noStrike">
                <a:solidFill>
                  <a:srgbClr val="ff0000"/>
                </a:solidFill>
                <a:latin typeface="Verdana"/>
              </a:rPr>
              <a:t>имени Героя Советского Союза Василия Александровича Русакова» </a:t>
            </a:r>
            <a:br/>
            <a:br/>
            <a:br/>
            <a:br/>
            <a:br/>
            <a:br/>
            <a:r>
              <a:rPr b="1" lang="ru-RU" sz="3600" spc="-1" strike="noStrike">
                <a:solidFill>
                  <a:srgbClr val="ff0000"/>
                </a:solidFill>
                <a:latin typeface="Verdana"/>
              </a:rPr>
              <a:t>2018г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Голубые береты Полосатая натура.mp3" descr=""/>
          <p:cNvPicPr/>
          <p:nvPr/>
        </p:nvPicPr>
        <p:blipFill>
          <a:blip r:embed="rId2"/>
          <a:stretch/>
        </p:blipFill>
        <p:spPr>
          <a:xfrm>
            <a:off x="8244360" y="6093360"/>
            <a:ext cx="304560" cy="304560"/>
          </a:xfrm>
          <a:prstGeom prst="rect">
            <a:avLst/>
          </a:prstGeom>
          <a:ln>
            <a:noFill/>
          </a:ln>
        </p:spPr>
      </p:pic>
    </p:spTree>
  </p:cSld>
  <p:transition spd="slow" advTm="15000">
    <p:wedg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mediacall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Работает в режиме учебного заведения с 1851 года (церковно-приходская школа).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 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Зарегистрирована Постановлением Главы администрации Кимрского района № 192 от 16.12.1998 года,  в реестре государственных предприятий  Российской Федерации внесено под № 6927005666 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Юридический адрес:  171515, Тверская область, Кимрский район, Неклюдовское с/п, д. Ново-Ивановское, 17а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133a"/>
                </a:solidFill>
                <a:latin typeface="Verdana"/>
              </a:rPr>
              <a:t>Сведения о переименованиях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Неклюдовская восьмилетняя школа переименована </a:t>
            </a:r>
            <a:r>
              <a:rPr b="0" lang="ru-RU" sz="3200" spc="-1" strike="noStrike" cap="small">
                <a:solidFill>
                  <a:srgbClr val="104031"/>
                </a:solidFill>
                <a:latin typeface="Verdana"/>
              </a:rPr>
              <a:t>в 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МОУ Неклюдовская основная школа (Постановление Администрации Кимрского района Тверской области №192 от 16.12.1998 года).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МОУ Неклюдовская основная школа переименована в МОУ Неклюдовская средняя школа (Постановление Администрации Кимрского района Тверской области № 160 от 01.09.2003 года).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МОУ Неклюдовская средняя школа переименована в</a:t>
            </a:r>
            <a:r>
              <a:rPr b="0" i="1" lang="ru-RU" sz="3200" spc="-1" strike="noStrike">
                <a:solidFill>
                  <a:srgbClr val="104031"/>
                </a:solidFill>
                <a:latin typeface="Verdana"/>
              </a:rPr>
              <a:t> 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МОУ Неклюдовская средняя общеобразовательная школа (Постановление Администрации Кимрского района Тверской области  №179 от 05.08.2005 года).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4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МОУ Неклюдовская средняя общеобразовательная школа</a:t>
            </a:r>
            <a:r>
              <a:rPr b="0" lang="ru-RU" sz="3200" spc="-1" strike="noStrike" cap="small">
                <a:solidFill>
                  <a:srgbClr val="104031"/>
                </a:solidFill>
                <a:latin typeface="Verdana"/>
              </a:rPr>
              <a:t> 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переименована</a:t>
            </a:r>
            <a:r>
              <a:rPr b="0" lang="ru-RU" sz="3200" spc="-1" strike="noStrike" cap="small">
                <a:solidFill>
                  <a:srgbClr val="104031"/>
                </a:solidFill>
                <a:latin typeface="Verdana"/>
              </a:rPr>
              <a:t> 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в Муниципальное общеобразовательное учреждение «Неклюдовская средняя общеобразовательная школа имени Героя Советского Союза Василия Александровича Русакова» (Постановление Главы Кимрского района Тверской области № 12-ГР</a:t>
            </a:r>
            <a:r>
              <a:rPr b="0" i="1" lang="ru-RU" sz="3200" spc="-1" strike="noStrike">
                <a:solidFill>
                  <a:srgbClr val="104031"/>
                </a:solidFill>
                <a:latin typeface="Verdana"/>
              </a:rPr>
              <a:t> 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от 25.04.2011 года).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5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 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133a"/>
                </a:solidFill>
                <a:latin typeface="Verdana"/>
              </a:rPr>
              <a:t>Сведения о реорганизациях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01.09.2008 года реорганизовано МОУ Неклюдовская средняя общеобразовательная школа и МОУ Паскинская основная общеобразовательная школа путём присоединения второго к (МОУ Паскинская основная общеобразовательная школа) к первому (МОУ Неклюдовской средней общеобразовательной школы) (Постановление Администрации Кимрского района Тверской области № 144-5 от 20.05.2008)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01.09.2008 года реорганизовано МОУ Неклюдовская средняя общеобразовательная школа и МОУ Печетовская начальная общеобразовательная школа путём присоединения второго к (МОУ Печетовская начальная общеобразовательная школа) к первому (МОУ Неклюдовской средней общеобразовательной школы) (Постановление Администрации Кимрского района Тверской области № 144-3 от 20.05.2008)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19.04.2012 Реоганизация МДОУ детский сад №12 путём присоединения к Муниципальное общеобразовательное учреждение «Неклюдовская средняя общеобразовательная школа имени Героя Советского Союза Василия Александровича Русакова»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4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 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00133a"/>
                </a:solidFill>
                <a:latin typeface="Verdana"/>
              </a:rPr>
              <a:t>Сведения об открытии дошкольной группы по новому адресу</a:t>
            </a:r>
            <a:br/>
            <a:endParaRPr b="0" lang="ru-RU" sz="2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14.03.2016  открыть дошкольную группу пребывания детей от 2 месяцев до 7 лет на бюджетной основе по адресу: Тверская область Кимрский район, д.Устиново, ул. Лесная, д.10. (Приказ по Районному отделу образования администрации Кимрского района №14/2 от 14.03.2016.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 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В 2003 году запущено новое здание школы на 108 мест, где стояло прежнее ( сгорело в 1991 году), школа стала средней, в 2005 году обрела статус базовой школы.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В 2008 году построен новый пришкольный интернат на 25 мест, с залом для проведения воспитательных мероприятий и учебными классами.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В апреле 2010 года школе присвоено имя Героя - земляка Советского Союза Василия Александровича Русакова.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На сегодняшний день школа представляет собой учебное заведение, где образование ведётся с дошкольного возраста и до 18 лет. В школе в этом учебном году 10 классов – комплектов с 1 по 10 класс, в которых обучается 60 учащихся, две разновозрастные дошкольные группы в деревне Ново-Ивановское – 13 воспитанников и деревне Устиново – 8 воспитанников, 25 детей проживают в пришкольном интернате из отдалённых деревень Печетовского сельского поселения, Неклюдовского сельского поселения, д.Ченцы Кашинского района, из Центрального сельского поселения. Фёдоровского сельского поселения и города Кимры. Работает две группы продлённого дня для детей. Проживающих в интернате и для учащихся начальных классов.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В  I ступени обучается  27  ученик, во II ступени –  29ученик, в III ступени – 4учащихся.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 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4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Средняя наполняемость – 6 человек.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133a"/>
                </a:solidFill>
                <a:latin typeface="Verdana"/>
              </a:rPr>
              <a:t>Социальный паспорт школы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Всего семей –  49                              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Неполных семей- 17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Детей, находящихся под опекой- 3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4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 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Многодетных семей- 7             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5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Детей-инвалидов - 3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6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На учете в КДН -      3                       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7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 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Малообеспеченные-  48 %, обеспеченные- 50  %. Есть семьи, находящиеся за чертой бедности и бедные-  2 %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 u="sng">
                <a:solidFill>
                  <a:srgbClr val="00133a"/>
                </a:solidFill>
                <a:uFillTx/>
                <a:latin typeface="Verdana"/>
              </a:rPr>
              <a:t>Структура управления школой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. Основными формами соуправления являются Совет школы, Педагогический совет, Методический совет, Психолого-педагогическая служба, детская школьная общественная организация «Русич» и ВСПК «Русич».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В работе школы используется также принцип делегирования полномочий: достаточно большими функциями наделены методические объединения учителей. 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133a"/>
                </a:solidFill>
                <a:latin typeface="Verdana"/>
              </a:rPr>
              <a:t>В школе реализуются образовательные программы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1" lang="ru-RU" sz="3200" spc="-1" strike="noStrike">
                <a:solidFill>
                  <a:srgbClr val="104031"/>
                </a:solidFill>
                <a:latin typeface="Verdana"/>
              </a:rPr>
              <a:t>Учреждение реализует следующие виды и уровни образовательных программ: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1" i="1" lang="ru-RU" sz="3200" spc="-1" strike="noStrike">
                <a:solidFill>
                  <a:srgbClr val="104031"/>
                </a:solidFill>
                <a:latin typeface="Verdana"/>
              </a:rPr>
              <a:t>Общее образование: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1" lang="ru-RU" sz="3200" spc="-1" strike="noStrike">
                <a:solidFill>
                  <a:srgbClr val="104031"/>
                </a:solidFill>
                <a:latin typeface="Verdana"/>
              </a:rPr>
              <a:t>- 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дошкольное образование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4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- начальное общее образование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5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- основное общее образование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6"/>
              </a:buBlip>
            </a:pPr>
            <a:r>
              <a:rPr b="1" i="1" lang="ru-RU" sz="3200" spc="-1" strike="noStrike">
                <a:solidFill>
                  <a:srgbClr val="104031"/>
                </a:solidFill>
                <a:latin typeface="Verdana"/>
              </a:rPr>
              <a:t>Дополнительное образование: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7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- дополнительное образование детей и взрослых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8"/>
              </a:buBlip>
            </a:pPr>
            <a:r>
              <a:rPr b="1" lang="ru-RU" sz="3200" spc="-1" strike="noStrike">
                <a:solidFill>
                  <a:srgbClr val="104031"/>
                </a:solidFill>
                <a:latin typeface="Verdana"/>
              </a:rPr>
              <a:t>Образовательные программы: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9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Основная образовательная программа дошкольного образования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0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Основная образовательная программа основного общего образования  (ГОС)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Основная образовательная программа среднего общего образования  (ГОС)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Основная образовательная программа начального общего образования  (ФГОС)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Основная образовательная программа основного общего образования  (ФГОС)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4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Адаптированная  образовательная программа основного общего образования для детей с умственной отсталостью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5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Адаптированная  основная общеобразовательная программа начального общего образования для детей с ОВЗ (ФГОС)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133a"/>
                </a:solidFill>
                <a:latin typeface="Verdana"/>
              </a:rPr>
              <a:t>Режим работы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Школа работает в одну смену. С понедельника по пятницу. Занятия начинаются в 9.00 заканчиваются в 15.00.  Продолжительность урока 45 минут. С 15.30 до 19.00 т работу факультативы, элективные курсы, кружки, секции. 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Ежедневно проводятся зарядка, влажная уборка помещений. С 12.00 работает группа продленного дня для учащихся начальной школы и для детей проживающих в пришкольном интернате. 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Группа продленного дня имеет свой режим дня, предусматривающий 2-х разовое горячее питание и 1,5 часовую прогулку на свежем воздухе.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4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Дошкольные группы находятся на 10-часовом режиме работы с 8.00 до 18.00.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5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 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Пришкольный интернат находится на круглосуточном режиме 5 дней в неделю. Организовано пятиразовое горячее питание.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133a"/>
                </a:solidFill>
                <a:latin typeface="Verdana"/>
              </a:rPr>
              <a:t>Педагогический коллектив школы</a:t>
            </a:r>
            <a:br/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В школе работают 11 учителей-предметников, 4 учителя начальных классов, 1 воспитатель ГПД, 1 воспитатель интерната , 4 воспитателя дошкольной группы.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Имеют Высшую квалификационную категорию 2 педагога,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             </a:t>
            </a: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Первую квалификационную категорию12 педагогов.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4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Образование: высшее образование 8 педагогов, 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5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среднее профессиональное педагогическое 5 педагогов,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6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прошли переподготовку учителя, воспитателя 8 педагогов.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7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Награждены Грамотой Министерства образования и науки РФ – 1 человек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8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Медалью «Патриот России» - 1 человек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9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Грамотой Министерства образования и науки Тверской области – 8 человек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0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Грамотой Законодательного Собрания Тверской области – 5 человек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133a"/>
                </a:solidFill>
                <a:latin typeface="Verdana"/>
              </a:rPr>
              <a:t>Сравнительный анализ успеваемости и качества знаний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6" name="Table 2"/>
          <p:cNvGraphicFramePr/>
          <p:nvPr/>
        </p:nvGraphicFramePr>
        <p:xfrm>
          <a:off x="457200" y="1600200"/>
          <a:ext cx="8186400" cy="4543200"/>
        </p:xfrm>
        <a:graphic>
          <a:graphicData uri="http://schemas.openxmlformats.org/drawingml/2006/table">
            <a:tbl>
              <a:tblPr/>
              <a:tblGrid>
                <a:gridCol w="2046600"/>
                <a:gridCol w="2046600"/>
                <a:gridCol w="2046600"/>
                <a:gridCol w="2046600"/>
              </a:tblGrid>
              <a:tr h="1644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2014-2015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1" lang="ru-RU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2015-2016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1" lang="ru-RU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2016-2017</a:t>
                      </a:r>
                      <a:endParaRPr b="0" lang="ru-RU" sz="2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1" lang="ru-RU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</a:tr>
              <a:tr h="144936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Успеваемость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97%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97,05%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97,1%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  <a:tr h="144972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Качество обученности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33,8%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30,8%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34,3%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</a:tr>
            </a:tbl>
          </a:graphicData>
        </a:graphic>
      </p:graphicFrame>
    </p:spTree>
  </p:cSld>
  <p:transition spd="slow">
    <p:dissolv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133a"/>
                </a:solidFill>
                <a:latin typeface="Verdana"/>
              </a:rPr>
              <a:t>Государственная итоговая аттестация</a:t>
            </a:r>
            <a:br/>
            <a:r>
              <a:rPr b="1" lang="ru-RU" sz="2800" spc="-1" strike="noStrike">
                <a:solidFill>
                  <a:srgbClr val="00133a"/>
                </a:solidFill>
                <a:latin typeface="Verdana"/>
              </a:rPr>
              <a:t> </a:t>
            </a:r>
            <a:br/>
            <a:r>
              <a:rPr b="1" lang="ru-RU" sz="2800" spc="-1" strike="noStrike">
                <a:solidFill>
                  <a:srgbClr val="00133a"/>
                </a:solidFill>
                <a:latin typeface="Verdana"/>
              </a:rPr>
              <a:t>9 класс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8" name="Table 2"/>
          <p:cNvGraphicFramePr/>
          <p:nvPr/>
        </p:nvGraphicFramePr>
        <p:xfrm>
          <a:off x="457200" y="1600200"/>
          <a:ext cx="8229240" cy="4757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87948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2014-2015</a:t>
                      </a:r>
                      <a:endParaRPr b="0" lang="ru-RU" sz="2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2015-2016</a:t>
                      </a:r>
                      <a:endParaRPr b="0" lang="ru-RU" sz="2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2016-2017</a:t>
                      </a:r>
                      <a:endParaRPr b="0" lang="ru-RU" sz="2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</a:tr>
              <a:tr h="77544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Русский язык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3,3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  <a:tr h="77544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математика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</a:tr>
              <a:tr h="77544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обществознание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  <a:tr h="77544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биология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</a:tr>
              <a:tr h="77616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информатика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</a:tbl>
          </a:graphicData>
        </a:graphic>
      </p:graphicFrame>
    </p:spTree>
  </p:cSld>
  <p:transition spd="slow">
    <p:dissolv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133a"/>
                </a:solidFill>
                <a:latin typeface="Verdana"/>
              </a:rPr>
              <a:t>Государственная итоговая аттестация</a:t>
            </a:r>
            <a:br/>
            <a:r>
              <a:rPr b="1" lang="ru-RU" sz="2800" spc="-1" strike="noStrike">
                <a:solidFill>
                  <a:srgbClr val="00133a"/>
                </a:solidFill>
                <a:latin typeface="Verdana"/>
              </a:rPr>
              <a:t>11 класс</a:t>
            </a:r>
            <a:br/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50" name="Table 2"/>
          <p:cNvGraphicFramePr/>
          <p:nvPr/>
        </p:nvGraphicFramePr>
        <p:xfrm>
          <a:off x="457200" y="1600200"/>
          <a:ext cx="8229240" cy="2966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6030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imes New Roman"/>
                          <a:ea typeface="Tahoma"/>
                        </a:rPr>
                        <a:t>2014-2015</a:t>
                      </a:r>
                      <a:endParaRPr b="0" lang="ru-RU" sz="20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imes New Roman"/>
                          <a:ea typeface="Tahoma"/>
                        </a:rPr>
                        <a:t> </a:t>
                      </a: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imes New Roman"/>
                          <a:ea typeface="Tahoma"/>
                        </a:rPr>
                        <a:t>учебный год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imes New Roman"/>
                          <a:ea typeface="Tahoma"/>
                        </a:rPr>
                        <a:t>2015-2016</a:t>
                      </a:r>
                      <a:endParaRPr b="0" lang="ru-RU" sz="20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imes New Roman"/>
                          <a:ea typeface="Tahoma"/>
                        </a:rPr>
                        <a:t> </a:t>
                      </a: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imes New Roman"/>
                          <a:ea typeface="Tahoma"/>
                        </a:rPr>
                        <a:t>учебный год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imes New Roman"/>
                          <a:ea typeface="Tahoma"/>
                        </a:rPr>
                        <a:t>2016-2017</a:t>
                      </a:r>
                      <a:endParaRPr b="0" lang="ru-RU" sz="20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imes New Roman"/>
                          <a:ea typeface="Tahoma"/>
                        </a:rPr>
                        <a:t> </a:t>
                      </a: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imes New Roman"/>
                          <a:ea typeface="Tahoma"/>
                        </a:rPr>
                        <a:t>учебный год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</a:tr>
              <a:tr h="60300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Русский язык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73,3</a:t>
                      </a:r>
                      <a:endParaRPr b="0" lang="ru-RU" sz="20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Выс 82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60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78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  <a:tr h="28080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Математика баз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13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4 (13)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4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</a:tr>
              <a:tr h="60300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Математика проф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39</a:t>
                      </a:r>
                      <a:endParaRPr b="0" lang="ru-RU" sz="20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Выс 45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39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  <a:tr h="60300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обществознание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79,5</a:t>
                      </a:r>
                      <a:endParaRPr b="0" lang="ru-RU" sz="20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Выс 92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58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</a:tr>
              <a:tr h="60300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история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65,5</a:t>
                      </a:r>
                      <a:endParaRPr b="0" lang="ru-RU" sz="20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Выс 70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  <a:tr h="28080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биология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53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</a:tr>
              <a:tr h="28080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физика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38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</a:tbl>
          </a:graphicData>
        </a:graphic>
      </p:graphicFrame>
    </p:spTree>
  </p:cSld>
  <p:transition spd="slow">
    <p:dissolv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3100" spc="-1" strike="noStrike">
                <a:solidFill>
                  <a:srgbClr val="00133a"/>
                </a:solidFill>
                <a:latin typeface="Verdana"/>
              </a:rPr>
              <a:t>Участие в предметных олимпиадах (муниципального уровня)</a:t>
            </a:r>
            <a:br/>
            <a:endParaRPr b="0" lang="ru-RU" sz="31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52" name="Table 2"/>
          <p:cNvGraphicFramePr/>
          <p:nvPr/>
        </p:nvGraphicFramePr>
        <p:xfrm>
          <a:off x="457200" y="1600200"/>
          <a:ext cx="8229240" cy="33372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72468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2014-2015</a:t>
                      </a:r>
                      <a:endParaRPr b="0" lang="ru-RU" sz="2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2015-2016</a:t>
                      </a:r>
                      <a:endParaRPr b="0" lang="ru-RU" sz="2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2016-2017</a:t>
                      </a:r>
                      <a:endParaRPr b="0" lang="ru-RU" sz="2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1" lang="ru-RU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0c435"/>
                    </a:solidFill>
                  </a:tcPr>
                </a:tc>
              </a:tr>
              <a:tr h="33732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Русский язык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  <a:tr h="33732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математика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</a:tr>
              <a:tr h="33732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ОБЖ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  <a:tr h="33732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Физкультура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</a:tr>
              <a:tr h="33732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МХК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  <a:tr h="33732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Биология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</a:tr>
              <a:tr h="72468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обществознание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9cd"/>
                    </a:solidFill>
                  </a:tcPr>
                </a:tc>
              </a:tr>
              <a:tr h="33732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история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4e8"/>
                    </a:solidFill>
                  </a:tcPr>
                </a:tc>
              </a:tr>
            </a:tbl>
          </a:graphicData>
        </a:graphic>
      </p:graphicFrame>
    </p:spTree>
  </p:cSld>
  <p:transition spd="slow">
    <p:dissolve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457200" y="0"/>
            <a:ext cx="8229240" cy="928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00133a"/>
                </a:solidFill>
                <a:latin typeface="Verdana"/>
              </a:rPr>
              <a:t>Основные направления воспитательной деятельности</a:t>
            </a:r>
            <a:br/>
            <a:r>
              <a:rPr b="1" lang="ru-RU" sz="2700" spc="-1" strike="noStrike">
                <a:solidFill>
                  <a:srgbClr val="00133a"/>
                </a:solidFill>
                <a:latin typeface="Verdana"/>
              </a:rPr>
              <a:t>Участие в конкурсах и фестивалях</a:t>
            </a:r>
            <a:r>
              <a:rPr b="1" lang="ru-RU" sz="4400" spc="-1" strike="noStrike">
                <a:solidFill>
                  <a:srgbClr val="00133a"/>
                </a:solidFill>
                <a:latin typeface="Verdana"/>
              </a:rPr>
              <a:t>.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TextShape 2"/>
          <p:cNvSpPr txBox="1"/>
          <p:nvPr/>
        </p:nvSpPr>
        <p:spPr>
          <a:xfrm>
            <a:off x="457200" y="1143000"/>
            <a:ext cx="8229240" cy="4982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281"/>
              </a:spcBef>
              <a:buBlip>
                <a:blip r:embed="rId1"/>
              </a:buBlip>
            </a:pPr>
            <a:r>
              <a:rPr b="0" lang="ru-RU" sz="6400" spc="-1" strike="noStrike">
                <a:solidFill>
                  <a:srgbClr val="104031"/>
                </a:solidFill>
                <a:latin typeface="Verdana"/>
              </a:rPr>
              <a:t>патриотизм – любовь к России, к своему народу, к своей малой Родине, служение Отечеству; данное направление в школе является преоритетным</a:t>
            </a: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Blip>
                <a:blip r:embed="rId2"/>
              </a:buBlip>
            </a:pPr>
            <a:r>
              <a:rPr b="0" lang="ru-RU" sz="6400" spc="-1" strike="noStrike">
                <a:solidFill>
                  <a:srgbClr val="104031"/>
                </a:solidFill>
                <a:latin typeface="Verdana"/>
              </a:rPr>
              <a:t>социальная солидарность – свобода личная и национальная, доверие к людям, институтам государства и гражданского общества, справедливость, милосердие, честь, достоинство;</a:t>
            </a: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Blip>
                <a:blip r:embed="rId3"/>
              </a:buBlip>
            </a:pPr>
            <a:r>
              <a:rPr b="0" lang="ru-RU" sz="6400" spc="-1" strike="noStrike">
                <a:solidFill>
                  <a:srgbClr val="104031"/>
                </a:solidFill>
                <a:latin typeface="Verdana"/>
              </a:rPr>
              <a:t>гражданственность – служение Отечеству, правовое государство, гражданское общество, закон и правопорядок, поликультурный мир, свобода совести и вероисповедания;</a:t>
            </a: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Blip>
                <a:blip r:embed="rId4"/>
              </a:buBlip>
            </a:pPr>
            <a:r>
              <a:rPr b="0" lang="ru-RU" sz="6400" spc="-1" strike="noStrike">
                <a:solidFill>
                  <a:srgbClr val="104031"/>
                </a:solidFill>
                <a:latin typeface="Verdana"/>
              </a:rPr>
              <a:t>семья – любовь и верность, здоровье, достаток, уважение к родителям, забота о старших и младших, забота о продолжении рода;</a:t>
            </a: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Blip>
                <a:blip r:embed="rId5"/>
              </a:buBlip>
            </a:pPr>
            <a:r>
              <a:rPr b="0" lang="ru-RU" sz="6400" spc="-1" strike="noStrike">
                <a:solidFill>
                  <a:srgbClr val="104031"/>
                </a:solidFill>
                <a:latin typeface="Verdana"/>
              </a:rPr>
              <a:t>труд и творчество – уважение к труду, творчество и созидание, целеустремленность и настойчивость;</a:t>
            </a: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Blip>
                <a:blip r:embed="rId6"/>
              </a:buBlip>
            </a:pPr>
            <a:r>
              <a:rPr b="0" lang="ru-RU" sz="6400" spc="-1" strike="noStrike">
                <a:solidFill>
                  <a:srgbClr val="104031"/>
                </a:solidFill>
                <a:latin typeface="Verdana"/>
              </a:rPr>
              <a:t>наука – ценность знания, стремление к истине, научная картина мира;</a:t>
            </a: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Blip>
                <a:blip r:embed="rId7"/>
              </a:buBlip>
            </a:pPr>
            <a:r>
              <a:rPr b="0" lang="ru-RU" sz="6400" spc="-1" strike="noStrike">
                <a:solidFill>
                  <a:srgbClr val="104031"/>
                </a:solidFill>
                <a:latin typeface="Verdana"/>
              </a:rPr>
              <a:t>традиционные российские религии – представления о вере, духовности, религиозной жизни человека, ценности религиозного мировоззрения, толерантности, формируемые на основе межконфессионального диалога;</a:t>
            </a: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Blip>
                <a:blip r:embed="rId8"/>
              </a:buBlip>
            </a:pPr>
            <a:r>
              <a:rPr b="0" lang="ru-RU" sz="6400" spc="-1" strike="noStrike">
                <a:solidFill>
                  <a:srgbClr val="104031"/>
                </a:solidFill>
                <a:latin typeface="Verdana"/>
              </a:rPr>
              <a:t>искусство и литература – красота, гармония, духовный мир человека, нравственный выбор, смысл жизни, эстетическое развитие, этическое развитие;</a:t>
            </a: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Blip>
                <a:blip r:embed="rId9"/>
              </a:buBlip>
            </a:pPr>
            <a:r>
              <a:rPr b="0" lang="ru-RU" sz="6400" spc="-1" strike="noStrike">
                <a:solidFill>
                  <a:srgbClr val="104031"/>
                </a:solidFill>
                <a:latin typeface="Verdana"/>
              </a:rPr>
              <a:t>природа – эволюция, родная земля, заповедная природа, планета Земля, экологическое сознание;</a:t>
            </a: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Blip>
                <a:blip r:embed="rId10"/>
              </a:buBlip>
            </a:pPr>
            <a:r>
              <a:rPr b="0" lang="ru-RU" sz="6400" spc="-1" strike="noStrike">
                <a:solidFill>
                  <a:srgbClr val="104031"/>
                </a:solidFill>
                <a:latin typeface="Verdana"/>
              </a:rPr>
              <a:t>человечество – мир во всем мире, многообразие культур и народов, прогресс человечества, международное сотрудничество.</a:t>
            </a: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64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00133a"/>
                </a:solidFill>
                <a:latin typeface="Verdana"/>
              </a:rPr>
              <a:t>Создание условий для реализации образовательного процесса (ремонт за 3 года),приобретения</a:t>
            </a:r>
            <a:r>
              <a:rPr b="1" lang="ru-RU" sz="4400" spc="-1" strike="noStrike">
                <a:solidFill>
                  <a:srgbClr val="00133a"/>
                </a:solidFill>
                <a:latin typeface="Verdana"/>
              </a:rPr>
              <a:t>.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1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Ежегодно проводятся косметические ремонты в школе сумма затрат 35-40 тыс. рублей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2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На средства выделенные на учебные расходы закупаются только учебники и канцелярские товары.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3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Школа функционирует с 2003 года – необходима замена мебели.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4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Проводилась закупка мягкого инвентаря для пришкольного интерната и дошкольной группы Ежегодно частично обновляется посуда и кухонное оборудование в школьной столовой. Обновлено половое покрытие в классах школы, в интернате.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Blip>
                <a:blip r:embed="rId5"/>
              </a:buBlip>
            </a:pPr>
            <a:r>
              <a:rPr b="0" lang="ru-RU" sz="3200" spc="-1" strike="noStrike">
                <a:solidFill>
                  <a:srgbClr val="104031"/>
                </a:solidFill>
                <a:latin typeface="Verdana"/>
              </a:rPr>
              <a:t> </a:t>
            </a: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104031"/>
              </a:solidFill>
              <a:latin typeface="Verdana"/>
            </a:endParaRPr>
          </a:p>
        </p:txBody>
      </p:sp>
    </p:spTree>
  </p:cSld>
  <p:transition spd="slow"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TS010362649</Template>
  <TotalTime>1694</TotalTime>
  <Application>LibreOffice/5.4.1.2$Windows_X86_64 LibreOffice_project/ea7cb86e6eeb2bf3a5af73a8f7777ac570321527</Application>
  <Words>1065</Words>
  <Paragraphs>193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2011-03-23T07:09:59Z</dcterms:created>
  <dc:creator>Admin</dc:creator>
  <dc:description/>
  <dc:language>ru-RU</dc:language>
  <cp:lastModifiedBy>Комп</cp:lastModifiedBy>
  <dcterms:modified xsi:type="dcterms:W3CDTF">2018-02-26T20:44:17Z</dcterms:modified>
  <cp:revision>343</cp:revision>
  <dc:subject/>
  <dc:title>Визитная карточка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1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18</vt:i4>
  </property>
</Properties>
</file>